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6" r:id="rId2"/>
    <p:sldId id="307" r:id="rId3"/>
    <p:sldId id="309" r:id="rId4"/>
    <p:sldId id="308" r:id="rId5"/>
    <p:sldId id="296" r:id="rId6"/>
    <p:sldId id="305" r:id="rId7"/>
    <p:sldId id="303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0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11B52D-5EC5-438A-86B2-35ADD15A5FC9}" type="datetimeFigureOut">
              <a:rPr lang="en-US" smtClean="0"/>
              <a:t>14-Mar-24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6A99E-4890-4326-9647-9EEA36EF0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95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5291" y="2133599"/>
            <a:ext cx="9989321" cy="417971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31877" y="6313317"/>
            <a:ext cx="1146283" cy="370396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14-Mar-24</a:t>
            </a:fld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14-Mar-24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48052/19865244.2023.1.3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/>
              <a:t>Osiguranje kvaliteta visokog obrazovanja zasnovano na ishodima učenja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s-Latn-BA" smtClean="0"/>
              <a:t>Prof.dr. Dušanka Bošković</a:t>
            </a:r>
          </a:p>
          <a:p>
            <a:r>
              <a:rPr lang="bs-Latn-BA" smtClean="0"/>
              <a:t>Prorektor za kvalitet, Univerzitet u Sarajevu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80" y="0"/>
            <a:ext cx="1503967" cy="153047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74587" y="6000981"/>
            <a:ext cx="76065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s-Latn-BA" smtClean="0"/>
              <a:t>Savjetovanje - </a:t>
            </a:r>
            <a:r>
              <a:rPr lang="bs-Latn-BA" i="1" smtClean="0"/>
              <a:t>OSIGURANJE </a:t>
            </a:r>
            <a:r>
              <a:rPr lang="bs-Latn-BA" i="1"/>
              <a:t>KVALITETA U </a:t>
            </a:r>
            <a:r>
              <a:rPr lang="bs-Latn-BA" i="1"/>
              <a:t>VISOKOM </a:t>
            </a:r>
            <a:r>
              <a:rPr lang="bs-Latn-BA" i="1" smtClean="0"/>
              <a:t>OBRAZOVANJU</a:t>
            </a:r>
            <a:endParaRPr lang="pl-PL"/>
          </a:p>
          <a:p>
            <a:r>
              <a:rPr lang="pl-PL" smtClean="0"/>
              <a:t>15. mart 2024.god</a:t>
            </a:r>
            <a:r>
              <a:rPr lang="pl-PL" smtClean="0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3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/>
              <a:t>Kriterij 2: Kreiranje i usvajanje studijskih programa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b="1" smtClean="0"/>
              <a:t>2.1</a:t>
            </a:r>
            <a:r>
              <a:rPr lang="bs-Latn-BA" b="1"/>
              <a:t>.</a:t>
            </a:r>
            <a:r>
              <a:rPr lang="bs-Latn-BA"/>
              <a:t> </a:t>
            </a:r>
            <a:r>
              <a:rPr lang="bs-Latn-BA" i="1"/>
              <a:t>Visokoškolska ustanova ima uspostavljene procedure za kreiranje i usvajanje studijskih programa koji uključuju studente i sve zainteresirane strane</a:t>
            </a:r>
            <a:r>
              <a:rPr lang="bs-Latn-BA" i="1"/>
              <a:t>. </a:t>
            </a:r>
            <a:endParaRPr lang="en-US"/>
          </a:p>
          <a:p>
            <a:r>
              <a:rPr lang="bs-Latn-BA" i="1"/>
              <a:t>...</a:t>
            </a:r>
            <a:endParaRPr lang="bs-Latn-BA" b="1" smtClean="0"/>
          </a:p>
          <a:p>
            <a:r>
              <a:rPr lang="bs-Latn-BA" b="1" smtClean="0"/>
              <a:t>2.3</a:t>
            </a:r>
            <a:r>
              <a:rPr lang="bs-Latn-BA" b="1"/>
              <a:t>.</a:t>
            </a:r>
            <a:r>
              <a:rPr lang="bs-Latn-BA"/>
              <a:t> </a:t>
            </a:r>
            <a:r>
              <a:rPr lang="bs-Latn-BA" i="1"/>
              <a:t>Ciljevi studijskog programa i ishodi učenja su jasno definirani i podudarni sa sadržajem studijskih programa i nivoom ciklusa studija i u skladu su sa strategijom ustanove. Ciljevi studijskog programa i ishodi učenja su uporedivi sa istim i/ili sličnim programima na visokoškolskim ustanovama u BiH i inostranstvu.</a:t>
            </a:r>
            <a:endParaRPr lang="en-US"/>
          </a:p>
          <a:p>
            <a:r>
              <a:rPr lang="bs-Latn-BA" b="1"/>
              <a:t>2.4.</a:t>
            </a:r>
            <a:r>
              <a:rPr lang="bs-Latn-BA"/>
              <a:t> </a:t>
            </a:r>
            <a:r>
              <a:rPr lang="bs-Latn-BA" i="1"/>
              <a:t>Ishodi učenja su utvrđeni i navedeni na svakom nivou studijskog programa, te su povezani sa standardima kvalifikacija, Kvalifikacijskim okvirom u BiH i Okvirom kvalifikacija Evropskog prostora visokog obrazovanja (</a:t>
            </a:r>
            <a:r>
              <a:rPr lang="bs-Latn-BA" i="1"/>
              <a:t>QF-EHEA</a:t>
            </a:r>
            <a:r>
              <a:rPr lang="bs-Latn-BA" i="1" smtClean="0"/>
              <a:t>)</a:t>
            </a:r>
            <a:r>
              <a:rPr lang="bs-Latn-BA" smtClean="0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91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/>
              <a:t>Kriterij 3: Učenje, poučavanje i vrednovanje usmjereni na studenta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b="1"/>
              <a:t>3.3.</a:t>
            </a:r>
            <a:r>
              <a:rPr lang="bs-Latn-BA"/>
              <a:t> </a:t>
            </a:r>
            <a:r>
              <a:rPr lang="bs-Latn-BA" i="1"/>
              <a:t>Studenti se ocjenjuju kroz javno dostupne procedure za pravedno, transparentno i dosljedno ocjenjivanje, kao i kroz različite oblike provjere znanja i vještina u skladu sa specifičnostima i postavljenim ciljevima studijskog programa.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89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/>
              <a:t>Kriterij 4: Upis i napredovanje studenata, priznavanje i certificiranje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b="1"/>
              <a:t>4.3.</a:t>
            </a:r>
            <a:r>
              <a:rPr lang="bs-Latn-BA"/>
              <a:t> </a:t>
            </a:r>
            <a:r>
              <a:rPr lang="bs-Latn-BA" i="1"/>
              <a:t>Diplomiranim studentima se dodjeljuje dokument koji pojašnjava stečenu kvalifikaciju, uključujući ostvarene ishode učenja, te kontekst, nivo, sadržaj i status studija koji su pohađali i uspješno </a:t>
            </a:r>
            <a:r>
              <a:rPr lang="bs-Latn-BA" i="1"/>
              <a:t>završili</a:t>
            </a:r>
            <a:r>
              <a:rPr lang="bs-Latn-BA" i="1" smtClean="0"/>
              <a:t>.</a:t>
            </a:r>
          </a:p>
          <a:p>
            <a:endParaRPr lang="bs-Latn-BA" i="1"/>
          </a:p>
          <a:p>
            <a:r>
              <a:rPr lang="bs-Latn-BA" smtClean="0"/>
              <a:t>Kod dodatka diplomi posebno </a:t>
            </a:r>
            <a:r>
              <a:rPr lang="bs-Latn-BA"/>
              <a:t>je značajna sekcija 4. gdje se navode ishodi učenja povezani sa kvalifikacijom: </a:t>
            </a:r>
            <a:endParaRPr lang="en-US"/>
          </a:p>
          <a:p>
            <a:r>
              <a:rPr lang="bs-Latn-BA" i="1"/>
              <a:t>„Ishodi učenja su iskazi o tome šta diplomac zna, razumije i umije da radi nakon završetka studija i sticanja kvalifikacije (znanja, vještine, kompetencije). Ishode učenja treba izraziti u sadašnjem vremenu. Ove informacije sve više postaju ključna osnova na kojoj se kvalifikacije ocjenjuju i/ili priznaju.“</a:t>
            </a:r>
            <a:r>
              <a:rPr lang="bs-Latn-BA"/>
              <a:t> (EC, CoE, UNESCO, 2018)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728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/>
              <a:t>Kriterij 8: Informiranje javnosti o studijskim programima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b="1"/>
              <a:t>8.1.</a:t>
            </a:r>
            <a:r>
              <a:rPr lang="bs-Latn-BA"/>
              <a:t> </a:t>
            </a:r>
            <a:r>
              <a:rPr lang="bs-Latn-BA" i="1"/>
              <a:t>Visokoškolska ustanova objektivno i pravovremeno informiše javnost ažuriranim informacijama o svim aspektima odobrenih (licenciranih) i/ili akreditiranih studijskih programa koje nudi sa posebnim osvrtom na definirane ciljeve studijskih programa i ishode učenja. Podaci o akademskim karijerama zaposlenog i angažovanog osoblja su javno objavljeni. Minimum 50% od ukupnih informacija je na engleskom jeziku.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1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/>
              <a:t>Kriterij 9: Kontinuirano praćenje, periodična evaluacija i revizija studijskih programa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b="1"/>
              <a:t>9.2.</a:t>
            </a:r>
            <a:r>
              <a:rPr lang="bs-Latn-BA"/>
              <a:t> </a:t>
            </a:r>
            <a:r>
              <a:rPr lang="bs-Latn-BA" i="1"/>
              <a:t>Visokoškolska ustanova periodično evaluira nastavni plan i program, nastavni proces, stepen realizacije ishoda učenja i njihovu relevantnost za tržište rada putem anketiranja studenata, akademskog i administrativnog osoblja, te povratne informacije koristi za inoviranje i unapređenja istog.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700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Umjesto zaključka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/>
              <a:t>Uloga nastavnika se ne umanjuje i u pristupu usmjerenom na studenta nastavnik je fasilitator učenja, odgovoran da stvara i održava efikasno okruženje za učenje i sticanje iskustava, i to zasnovano na širokom spektru najboljih </a:t>
            </a:r>
            <a:r>
              <a:rPr lang="bs-Latn-BA"/>
              <a:t>nastavnih </a:t>
            </a:r>
            <a:r>
              <a:rPr lang="bs-Latn-BA" smtClean="0"/>
              <a:t>praksi</a:t>
            </a:r>
          </a:p>
          <a:p>
            <a:endParaRPr lang="bs-Latn-BA"/>
          </a:p>
          <a:p>
            <a:endParaRPr lang="bs-Latn-BA" smtClean="0"/>
          </a:p>
          <a:p>
            <a:endParaRPr lang="bs-Latn-BA"/>
          </a:p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323931" y="3074911"/>
            <a:ext cx="81489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s-Latn-BA" sz="1200">
                <a:ea typeface="Times New Roman" panose="02020603050405020304" pitchFamily="18" charset="0"/>
              </a:rPr>
              <a:t>Tam, M. (2014):  "Outcomes-based approach to quality assessment and curriculum improvement in higher education." </a:t>
            </a:r>
            <a:r>
              <a:rPr lang="bs-Latn-BA" sz="1200" i="1">
                <a:ea typeface="Times New Roman" panose="02020603050405020304" pitchFamily="18" charset="0"/>
              </a:rPr>
              <a:t>Quality assurance in education</a:t>
            </a:r>
            <a:r>
              <a:rPr lang="bs-Latn-BA" sz="1200">
                <a:ea typeface="Times New Roman" panose="02020603050405020304" pitchFamily="18" charset="0"/>
              </a:rPr>
              <a:t> 22, no. 2 158-168.</a:t>
            </a:r>
            <a:endParaRPr lang="en-US" sz="12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7046" y="3845859"/>
            <a:ext cx="6026243" cy="2833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835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smtClean="0"/>
              <a:t>Hvala na pažnji</a:t>
            </a:r>
            <a:r>
              <a:rPr lang="bs-Latn-BA" smtClean="0"/>
              <a:t>!</a:t>
            </a:r>
          </a:p>
          <a:p>
            <a:endParaRPr lang="bs-Latn-BA"/>
          </a:p>
          <a:p>
            <a:endParaRPr lang="bs-Latn-BA" smtClean="0"/>
          </a:p>
          <a:p>
            <a:endParaRPr lang="bs-Latn-BA"/>
          </a:p>
          <a:p>
            <a:r>
              <a:rPr lang="en-US"/>
              <a:t>Bošković, D., Kafedžić, A., &amp; Čohodar Husić, M. (2023). OSIGURANJE KVALITETA VISOKOG OBRAZOVANJA ZASNOVANO NA ISHODIMA UČENJA / HIGHER EDUCATION QUALITY ASSURANCE BASED ON LEARNING OUTCOMES. </a:t>
            </a:r>
            <a:r>
              <a:rPr lang="en-US" i="1"/>
              <a:t>Pregled: </a:t>
            </a:r>
            <a:r>
              <a:rPr lang="en-US" i="1"/>
              <a:t>časopis </a:t>
            </a:r>
            <a:r>
              <a:rPr lang="bs-Latn-BA" i="1" smtClean="0"/>
              <a:t>z</a:t>
            </a:r>
            <a:r>
              <a:rPr lang="en-US" i="1" smtClean="0"/>
              <a:t>a </a:t>
            </a:r>
            <a:r>
              <a:rPr lang="en-US" i="1"/>
              <a:t>društvena Pitanja / Periodical for Social Issues</a:t>
            </a:r>
            <a:r>
              <a:rPr lang="en-US"/>
              <a:t>, (1), 39–53. </a:t>
            </a:r>
            <a:r>
              <a:rPr lang="en-US">
                <a:hlinkClick r:id="rId2"/>
              </a:rPr>
              <a:t>https</a:t>
            </a:r>
            <a:r>
              <a:rPr lang="en-US">
                <a:hlinkClick r:id="rId2"/>
              </a:rPr>
              <a:t>://</a:t>
            </a:r>
            <a:r>
              <a:rPr lang="en-US" smtClean="0">
                <a:hlinkClick r:id="rId2"/>
              </a:rPr>
              <a:t>doi.org/10.48052/19865244.2023.1.39</a:t>
            </a:r>
            <a:r>
              <a:rPr lang="bs-Latn-BA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Ishodi učenja – promjena fokusa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s-Latn-BA" sz="2000"/>
              <a:t>Bolonjski proces daje poseban značaj obrazovanju zasnovanom na ishodima, pa se ishodi učenja uspostavljaju kao nova mjera institucionalne izvrsnosti, koja za sobom povlači </a:t>
            </a:r>
            <a:r>
              <a:rPr lang="bs-Latn-BA" sz="2000"/>
              <a:t>promjenu </a:t>
            </a:r>
            <a:r>
              <a:rPr lang="bs-Latn-BA" sz="2000" smtClean="0"/>
              <a:t>fokusa</a:t>
            </a:r>
            <a:endParaRPr lang="bs-Latn-BA" sz="2000"/>
          </a:p>
          <a:p>
            <a:r>
              <a:rPr lang="bs-Latn-BA" sz="2000" smtClean="0"/>
              <a:t>Umjesto  </a:t>
            </a:r>
            <a:r>
              <a:rPr lang="bs-Latn-BA" sz="2000"/>
              <a:t>„Šta student treba radi da uspješno završi studij?“ </a:t>
            </a:r>
            <a:endParaRPr lang="bs-Latn-BA" sz="2000" smtClean="0"/>
          </a:p>
          <a:p>
            <a:r>
              <a:rPr lang="bs-Latn-BA" sz="2000" smtClean="0"/>
              <a:t>Odgovaramo na </a:t>
            </a:r>
            <a:r>
              <a:rPr lang="bs-Latn-BA" sz="2000"/>
              <a:t>pitanje „Za šta je student osposobljen tokom studija?“ </a:t>
            </a:r>
            <a:r>
              <a:rPr lang="bs-Latn-BA" sz="2000" smtClean="0"/>
              <a:t/>
            </a:r>
            <a:br>
              <a:rPr lang="bs-Latn-BA" sz="2000" smtClean="0"/>
            </a:br>
            <a:r>
              <a:rPr lang="bs-Latn-BA" sz="2000" smtClean="0"/>
              <a:t>ili </a:t>
            </a:r>
            <a:r>
              <a:rPr lang="bs-Latn-BA" sz="2000"/>
              <a:t>preciznije „Šta student može da radi nakon što završi studij?“.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83927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Primjena ishoda </a:t>
            </a:r>
            <a:r>
              <a:rPr lang="bs-Latn-BA" smtClean="0"/>
              <a:t>učenja – </a:t>
            </a:r>
            <a:r>
              <a:rPr lang="bs-Latn-BA" smtClean="0"/>
              <a:t>tri nivoa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bs-Latn-BA" sz="2000" b="1" smtClean="0">
                <a:solidFill>
                  <a:srgbClr val="FF0000"/>
                </a:solidFill>
              </a:rPr>
              <a:t>Lokalno </a:t>
            </a:r>
            <a:r>
              <a:rPr lang="bs-Latn-BA" sz="2000" b="1">
                <a:solidFill>
                  <a:srgbClr val="FF0000"/>
                </a:solidFill>
              </a:rPr>
              <a:t>na nivou visokoškolske ustanove </a:t>
            </a:r>
            <a:r>
              <a:rPr lang="bs-Latn-BA" sz="2000"/>
              <a:t>prilikom uvođenja studijskih programa, kod dizajniranja nastavnih planova i programa, za konstruktivno usaglašavanje ishoda učenja, nastavnih metoda i načina evaluacije postignuća studenata, kod osiguranja kvaliteta nastavnih procesa – prvenstveno za internu evaluaciju studijskih programa;  </a:t>
            </a:r>
            <a:endParaRPr lang="en-US" sz="2000"/>
          </a:p>
          <a:p>
            <a:pPr lvl="0"/>
            <a:r>
              <a:rPr lang="bs-Latn-BA" sz="2000" b="1">
                <a:solidFill>
                  <a:srgbClr val="FF0000"/>
                </a:solidFill>
              </a:rPr>
              <a:t>Na državnom nivou </a:t>
            </a:r>
            <a:r>
              <a:rPr lang="bs-Latn-BA" sz="2000"/>
              <a:t>za usvajanje kvalifikacijskih okvira, kao i za sisteme eksternog osiguranja kvaliteta obrazovanja</a:t>
            </a:r>
            <a:endParaRPr lang="en-US" sz="2000"/>
          </a:p>
          <a:p>
            <a:pPr lvl="0"/>
            <a:r>
              <a:rPr lang="bs-Latn-BA" sz="2000" b="1">
                <a:solidFill>
                  <a:srgbClr val="FF0000"/>
                </a:solidFill>
              </a:rPr>
              <a:t>Na </a:t>
            </a:r>
            <a:r>
              <a:rPr lang="bs-Latn-BA" sz="2000" b="1" smtClean="0">
                <a:solidFill>
                  <a:srgbClr val="FF0000"/>
                </a:solidFill>
              </a:rPr>
              <a:t>međunarodnom </a:t>
            </a:r>
            <a:r>
              <a:rPr lang="bs-Latn-BA" sz="2000" b="1">
                <a:solidFill>
                  <a:srgbClr val="FF0000"/>
                </a:solidFill>
              </a:rPr>
              <a:t>nivou </a:t>
            </a:r>
            <a:r>
              <a:rPr lang="bs-Latn-BA" sz="2000"/>
              <a:t>sa ciljem prepoznavanja kvalifikacija i transparentnosti sistema osiguranja kvaliteta da se podrže i horizontalna i vertikalna mobilnost studenata i akademskog osobolja.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8373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Stubovi razvoja studijskih programa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s-Latn-BA" sz="2000" smtClean="0"/>
              <a:t>(</a:t>
            </a:r>
            <a:r>
              <a:rPr lang="en-US" sz="2000" smtClean="0"/>
              <a:t>1</a:t>
            </a:r>
            <a:r>
              <a:rPr lang="en-US" sz="2000"/>
              <a:t>)</a:t>
            </a:r>
            <a:r>
              <a:rPr lang="en-US" sz="2000"/>
              <a:t> </a:t>
            </a:r>
            <a:r>
              <a:rPr lang="bs-Latn-BA" sz="2000" smtClean="0"/>
              <a:t>D</a:t>
            </a:r>
            <a:r>
              <a:rPr lang="en-US" sz="2000" smtClean="0"/>
              <a:t>efinisanje </a:t>
            </a:r>
            <a:r>
              <a:rPr lang="en-US" sz="2000" b="1">
                <a:solidFill>
                  <a:srgbClr val="FF0000"/>
                </a:solidFill>
              </a:rPr>
              <a:t>obrazovnih ciljeva </a:t>
            </a:r>
            <a:r>
              <a:rPr lang="en-US" sz="2000"/>
              <a:t>(EO) i planiranih </a:t>
            </a:r>
            <a:r>
              <a:rPr lang="en-US" sz="2000" b="1">
                <a:solidFill>
                  <a:srgbClr val="FF0000"/>
                </a:solidFill>
              </a:rPr>
              <a:t>ishoda učenja </a:t>
            </a:r>
            <a:r>
              <a:rPr lang="en-US" sz="2000"/>
              <a:t>(LO);</a:t>
            </a:r>
          </a:p>
          <a:p>
            <a:r>
              <a:rPr lang="en-US" sz="2000"/>
              <a:t>(2)</a:t>
            </a:r>
            <a:r>
              <a:rPr lang="en-US" sz="2000"/>
              <a:t> </a:t>
            </a:r>
            <a:r>
              <a:rPr lang="bs-Latn-BA" sz="2000" b="1" smtClean="0">
                <a:solidFill>
                  <a:srgbClr val="FF0000"/>
                </a:solidFill>
              </a:rPr>
              <a:t>R</a:t>
            </a:r>
            <a:r>
              <a:rPr lang="en-US" sz="2000" b="1" smtClean="0">
                <a:solidFill>
                  <a:srgbClr val="FF0000"/>
                </a:solidFill>
              </a:rPr>
              <a:t>esursi</a:t>
            </a:r>
            <a:r>
              <a:rPr lang="en-US" sz="2000" b="1" smtClean="0"/>
              <a:t> </a:t>
            </a:r>
            <a:r>
              <a:rPr lang="en-US" sz="2000"/>
              <a:t>potrebni za postizanje definisanih rezultata; i</a:t>
            </a:r>
          </a:p>
          <a:p>
            <a:r>
              <a:rPr lang="en-US" sz="2000"/>
              <a:t>(3</a:t>
            </a:r>
            <a:r>
              <a:rPr lang="en-US" sz="2000"/>
              <a:t>) </a:t>
            </a:r>
            <a:r>
              <a:rPr lang="bs-Latn-BA" sz="2000" b="1" smtClean="0">
                <a:solidFill>
                  <a:srgbClr val="FF0000"/>
                </a:solidFill>
              </a:rPr>
              <a:t>S</a:t>
            </a:r>
            <a:r>
              <a:rPr lang="en-US" sz="2000" b="1" smtClean="0">
                <a:solidFill>
                  <a:srgbClr val="FF0000"/>
                </a:solidFill>
              </a:rPr>
              <a:t>istem </a:t>
            </a:r>
            <a:r>
              <a:rPr lang="en-US" sz="2000" b="1">
                <a:solidFill>
                  <a:srgbClr val="FF0000"/>
                </a:solidFill>
              </a:rPr>
              <a:t>osiguranja kvaliteta </a:t>
            </a:r>
            <a:r>
              <a:rPr lang="en-US" sz="2000"/>
              <a:t>koji omogućava kontinuirano poboljšanje.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6099" y="3439744"/>
            <a:ext cx="4738688" cy="3364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330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Iskustva procesa </a:t>
            </a:r>
            <a:r>
              <a:rPr lang="bs-Latn-BA"/>
              <a:t>akreditacije studijskog </a:t>
            </a:r>
            <a:r>
              <a:rPr lang="bs-Latn-BA" smtClean="0"/>
              <a:t>programa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Postupak akreditacije ispituje </a:t>
            </a:r>
            <a:r>
              <a:rPr lang="en-US">
                <a:solidFill>
                  <a:srgbClr val="FF0000"/>
                </a:solidFill>
              </a:rPr>
              <a:t>logiku</a:t>
            </a:r>
            <a:r>
              <a:rPr lang="en-US"/>
              <a:t> i </a:t>
            </a:r>
            <a:r>
              <a:rPr lang="en-US">
                <a:solidFill>
                  <a:srgbClr val="FF0000"/>
                </a:solidFill>
              </a:rPr>
              <a:t>efikasnost</a:t>
            </a:r>
            <a:r>
              <a:rPr lang="en-US"/>
              <a:t> kvalifikacionog procesa </a:t>
            </a:r>
            <a:r>
              <a:rPr lang="en-US" smtClean="0"/>
              <a:t>unutar</a:t>
            </a:r>
            <a:r>
              <a:rPr lang="bs-Latn-BA" smtClean="0"/>
              <a:t> </a:t>
            </a:r>
            <a:r>
              <a:rPr lang="en-US" smtClean="0"/>
              <a:t>program</a:t>
            </a:r>
            <a:r>
              <a:rPr lang="bs-Latn-BA" smtClean="0"/>
              <a:t>a</a:t>
            </a:r>
            <a:r>
              <a:rPr lang="en-US" smtClean="0"/>
              <a:t>. </a:t>
            </a:r>
            <a:r>
              <a:rPr lang="en-US"/>
              <a:t>Program se obično provodi u tri faze</a:t>
            </a:r>
            <a:r>
              <a:rPr lang="en-US" smtClean="0"/>
              <a:t>:</a:t>
            </a:r>
            <a:endParaRPr lang="bs-Latn-BA" smtClean="0"/>
          </a:p>
          <a:p>
            <a:r>
              <a:rPr lang="bs-Latn-BA" b="1"/>
              <a:t>Definicija </a:t>
            </a:r>
            <a:r>
              <a:rPr lang="bs-Latn-BA" b="1" smtClean="0"/>
              <a:t>obrazovnih ciljeva</a:t>
            </a:r>
            <a:r>
              <a:rPr lang="bs-Latn-BA"/>
              <a:t>: Za svaki program glavni fokus je na ishodima učenja koje bi studenti trebali postići tokom studija. To znači da se ukupni ishodi učenja </a:t>
            </a:r>
            <a:r>
              <a:rPr lang="bs-Latn-BA" smtClean="0"/>
              <a:t>na nivou programa moraju </a:t>
            </a:r>
            <a:r>
              <a:rPr lang="bs-Latn-BA"/>
              <a:t>rigorozno uspoređivati ​​s ishodima učenja pojedinih </a:t>
            </a:r>
            <a:r>
              <a:rPr lang="bs-Latn-BA" smtClean="0"/>
              <a:t>predmeta u </a:t>
            </a:r>
            <a:r>
              <a:rPr lang="bs-Latn-BA"/>
              <a:t>programu</a:t>
            </a:r>
            <a:r>
              <a:rPr lang="bs-Latn-BA" smtClean="0"/>
              <a:t>.</a:t>
            </a:r>
          </a:p>
          <a:p>
            <a:r>
              <a:rPr lang="bs-Latn-BA" b="1"/>
              <a:t>Implementacija</a:t>
            </a:r>
            <a:r>
              <a:rPr lang="bs-Latn-BA"/>
              <a:t>: Ovdje je fokus na </a:t>
            </a:r>
            <a:r>
              <a:rPr lang="bs-Latn-BA" b="1" u="sng"/>
              <a:t>mjerama</a:t>
            </a:r>
            <a:r>
              <a:rPr lang="bs-Latn-BA"/>
              <a:t>, </a:t>
            </a:r>
            <a:r>
              <a:rPr lang="bs-Latn-BA" b="1" u="sng"/>
              <a:t>instrumentima</a:t>
            </a:r>
            <a:r>
              <a:rPr lang="bs-Latn-BA"/>
              <a:t> i </a:t>
            </a:r>
            <a:r>
              <a:rPr lang="bs-Latn-BA" b="1" u="sng"/>
              <a:t>resursima </a:t>
            </a:r>
            <a:r>
              <a:rPr lang="bs-Latn-BA"/>
              <a:t>koji </a:t>
            </a:r>
            <a:r>
              <a:rPr lang="bs-Latn-BA" smtClean="0"/>
              <a:t>su dio pratećih </a:t>
            </a:r>
            <a:r>
              <a:rPr lang="bs-Latn-BA"/>
              <a:t>ili </a:t>
            </a:r>
            <a:r>
              <a:rPr lang="bs-Latn-BA" smtClean="0"/>
              <a:t>upravljačkih </a:t>
            </a:r>
            <a:r>
              <a:rPr lang="bs-Latn-BA"/>
              <a:t>procesa visokoškolske </a:t>
            </a:r>
            <a:r>
              <a:rPr lang="bs-Latn-BA" smtClean="0"/>
              <a:t>ustanove koji se ulažu </a:t>
            </a:r>
            <a:r>
              <a:rPr lang="bs-Latn-BA"/>
              <a:t>u provedbu programa (</a:t>
            </a:r>
            <a:r>
              <a:rPr lang="bs-Latn-BA">
                <a:solidFill>
                  <a:srgbClr val="FF0000"/>
                </a:solidFill>
              </a:rPr>
              <a:t>input</a:t>
            </a:r>
            <a:r>
              <a:rPr lang="bs-Latn-BA"/>
              <a:t>) kako bi </a:t>
            </a:r>
            <a:r>
              <a:rPr lang="bs-Latn-BA" smtClean="0"/>
              <a:t>se postigli definirani ciljevi </a:t>
            </a:r>
            <a:r>
              <a:rPr lang="bs-Latn-BA"/>
              <a:t>(</a:t>
            </a:r>
            <a:r>
              <a:rPr lang="bs-Latn-BA">
                <a:solidFill>
                  <a:srgbClr val="FF0000"/>
                </a:solidFill>
              </a:rPr>
              <a:t>ishod</a:t>
            </a:r>
            <a:r>
              <a:rPr lang="bs-Latn-BA" smtClean="0"/>
              <a:t>).</a:t>
            </a:r>
          </a:p>
          <a:p>
            <a:r>
              <a:rPr lang="bs-Latn-BA" b="1"/>
              <a:t>Dalji razvoj i provjera rezultata</a:t>
            </a:r>
            <a:r>
              <a:rPr lang="bs-Latn-BA"/>
              <a:t>: </a:t>
            </a:r>
            <a:r>
              <a:rPr lang="bs-Latn-BA" smtClean="0"/>
              <a:t>Procesi internog osiguranja </a:t>
            </a:r>
            <a:r>
              <a:rPr lang="bs-Latn-BA"/>
              <a:t>kvaliteta </a:t>
            </a:r>
            <a:r>
              <a:rPr lang="bs-Latn-BA" smtClean="0"/>
              <a:t>ustanove se razmatraju, mehanizmi </a:t>
            </a:r>
            <a:r>
              <a:rPr lang="bs-Latn-BA"/>
              <a:t>povratnih informacija </a:t>
            </a:r>
            <a:r>
              <a:rPr lang="bs-Latn-BA" smtClean="0"/>
              <a:t>ovih procesa bit trebali voditi </a:t>
            </a:r>
            <a:r>
              <a:rPr lang="bs-Latn-BA"/>
              <a:t>ka </a:t>
            </a:r>
            <a:r>
              <a:rPr lang="bs-Latn-BA" smtClean="0"/>
              <a:t>kontinuiranom poboljšanju programa.</a:t>
            </a:r>
            <a:endParaRPr lang="bs-Latn-BA"/>
          </a:p>
          <a:p>
            <a:endParaRPr lang="bs-Latn-BA"/>
          </a:p>
          <a:p>
            <a:endParaRPr lang="bs-Latn-BA"/>
          </a:p>
          <a:p>
            <a:endParaRPr lang="bs-Latn-BA"/>
          </a:p>
          <a:p>
            <a:endParaRPr lang="bs-Latn-BA" smtClean="0"/>
          </a:p>
        </p:txBody>
      </p:sp>
    </p:spTree>
    <p:extLst>
      <p:ext uri="{BB962C8B-B14F-4D97-AF65-F5344CB8AC3E}">
        <p14:creationId xmlns:p14="http://schemas.microsoft.com/office/powerpoint/2010/main" val="190410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Matrica pokrivenosti ishoda učenja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smtClean="0"/>
              <a:t>Primjer ETF UNSA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9278" y="2018059"/>
            <a:ext cx="7035334" cy="429525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64061" y="5279741"/>
            <a:ext cx="232634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252095" algn="l"/>
              </a:tabLst>
            </a:pPr>
            <a:r>
              <a:rPr lang="en-GB" sz="1600" i="1" u="sng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Depth</a:t>
            </a:r>
            <a:r>
              <a:rPr lang="en-GB" sz="160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252095" algn="l"/>
              </a:tabLst>
            </a:pPr>
            <a:r>
              <a:rPr lang="en-GB" sz="1600" i="1" u="sng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Breadth</a:t>
            </a:r>
            <a:r>
              <a:rPr lang="en-GB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 </a:t>
            </a:r>
            <a:endParaRPr lang="en-US" sz="16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252095" algn="l"/>
              </a:tabLst>
            </a:pPr>
            <a:r>
              <a:rPr lang="en-GB" sz="1600" i="1" u="sng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Professionalism</a:t>
            </a:r>
            <a:r>
              <a:rPr lang="en-GB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6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252095" algn="l"/>
              </a:tabLst>
            </a:pPr>
            <a:r>
              <a:rPr lang="en-GB" sz="1600" i="1" u="sng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Life-long Learning</a:t>
            </a:r>
            <a:r>
              <a:rPr lang="en-GB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76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Kriteriji akreditacije </a:t>
            </a:r>
            <a:r>
              <a:rPr lang="bs-Latn-BA" smtClean="0"/>
              <a:t>studijskih </a:t>
            </a:r>
            <a:r>
              <a:rPr lang="bs-Latn-BA" smtClean="0"/>
              <a:t>programa (BH)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smtClean="0"/>
              <a:t>Blok dijagram </a:t>
            </a:r>
            <a:br>
              <a:rPr lang="bs-Latn-BA" smtClean="0"/>
            </a:br>
            <a:r>
              <a:rPr lang="bs-Latn-BA" smtClean="0"/>
              <a:t>koji uvezuje </a:t>
            </a:r>
            <a:br>
              <a:rPr lang="bs-Latn-BA" smtClean="0"/>
            </a:br>
            <a:r>
              <a:rPr lang="bs-Latn-BA" smtClean="0"/>
              <a:t>standarde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1620" y="1770528"/>
            <a:ext cx="8184068" cy="491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02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Interpretacije </a:t>
            </a:r>
            <a:r>
              <a:rPr lang="bs-Latn-BA"/>
              <a:t>kriterija u odnosu na ishode učenja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/>
              <a:t>Za </a:t>
            </a:r>
            <a:r>
              <a:rPr lang="bs-Latn-BA" smtClean="0"/>
              <a:t>pregled izdvojeni </a:t>
            </a:r>
            <a:r>
              <a:rPr lang="bs-Latn-BA"/>
              <a:t>su sljedeći kriteriji:</a:t>
            </a:r>
            <a:endParaRPr lang="en-US"/>
          </a:p>
          <a:p>
            <a:pPr lvl="0"/>
            <a:r>
              <a:rPr lang="bs-Latn-BA"/>
              <a:t>Kriterij 1: Politika osiguranja kvaliteta studijskih programa</a:t>
            </a:r>
            <a:endParaRPr lang="en-US"/>
          </a:p>
          <a:p>
            <a:pPr lvl="0"/>
            <a:r>
              <a:rPr lang="bs-Latn-BA"/>
              <a:t>Kriterij 2: Kreiranje i usvajanje studijskih programa</a:t>
            </a:r>
            <a:endParaRPr lang="en-US"/>
          </a:p>
          <a:p>
            <a:pPr lvl="0"/>
            <a:r>
              <a:rPr lang="bs-Latn-BA"/>
              <a:t>Kriterij 3: Učenje, poučavanje i vrednovanje usmjereni na studenta</a:t>
            </a:r>
            <a:endParaRPr lang="en-US"/>
          </a:p>
          <a:p>
            <a:pPr lvl="0"/>
            <a:r>
              <a:rPr lang="bs-Latn-BA"/>
              <a:t>Kriterij 4: Upis i napredovanje studenata, priznavanje i certificiranje</a:t>
            </a:r>
            <a:endParaRPr lang="en-US"/>
          </a:p>
          <a:p>
            <a:pPr lvl="0"/>
            <a:r>
              <a:rPr lang="bs-Latn-BA"/>
              <a:t>Kriterij 8: Informiranje javnosti o studijskim programima</a:t>
            </a:r>
            <a:endParaRPr lang="en-US"/>
          </a:p>
          <a:p>
            <a:pPr lvl="0"/>
            <a:r>
              <a:rPr lang="bs-Latn-BA"/>
              <a:t>Kriterij 9: Kontinuirano praćenje, periodična evaluacija i revizija studijskih programa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38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/>
              <a:t>Kriterij 1: Politika osiguranja kvaliteta studijskih programa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b="1" smtClean="0"/>
              <a:t>1.1</a:t>
            </a:r>
            <a:r>
              <a:rPr lang="bs-Latn-BA" b="1"/>
              <a:t>.</a:t>
            </a:r>
            <a:r>
              <a:rPr lang="bs-Latn-BA"/>
              <a:t> </a:t>
            </a:r>
            <a:r>
              <a:rPr lang="bs-Latn-BA" i="1"/>
              <a:t>Visokoškolska ustanova ima usvojenu i javno dostupnu politiku unutrašnjeg osiguranja kvaliteta studijskih programa kao dio njenog strateškog upravljanja. </a:t>
            </a:r>
            <a:endParaRPr lang="en-US"/>
          </a:p>
          <a:p>
            <a:r>
              <a:rPr lang="bs-Latn-BA" b="1"/>
              <a:t>1.2.</a:t>
            </a:r>
            <a:r>
              <a:rPr lang="bs-Latn-BA"/>
              <a:t> </a:t>
            </a:r>
            <a:r>
              <a:rPr lang="bs-Latn-BA" i="1"/>
              <a:t>Politika osiguranja kvaliteta studijskih programa je usmjerena na promociju: istraživačkog rada, učenja i poučavanja, mobilnosti i internacionalizacije na studijski programima, kao i sprečavanju plagijata radova nastavnika i završnih radova studenata na svim ciklusima studija.</a:t>
            </a:r>
            <a:r>
              <a:rPr lang="bs-Latn-BA"/>
              <a:t> </a:t>
            </a:r>
            <a:endParaRPr lang="en-US"/>
          </a:p>
          <a:p>
            <a:r>
              <a:rPr lang="bs-Latn-BA" b="1"/>
              <a:t>1.3.</a:t>
            </a:r>
            <a:r>
              <a:rPr lang="bs-Latn-BA"/>
              <a:t> </a:t>
            </a:r>
            <a:r>
              <a:rPr lang="bs-Latn-BA" i="1"/>
              <a:t>Politika podržava razvoj kulture kvalitete u kojoj svi unutarnji sudionici doprinose kvaliteti studijskih programa, te definira način uključivanja vanjske sudionika u </a:t>
            </a:r>
            <a:r>
              <a:rPr lang="bs-Latn-BA" i="1"/>
              <a:t>tome</a:t>
            </a:r>
            <a:r>
              <a:rPr lang="bs-Latn-BA" i="1" smtClean="0"/>
              <a:t>.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92153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491</TotalTime>
  <Words>1043</Words>
  <Application>Microsoft Office PowerPoint</Application>
  <PresentationFormat>Widescreen</PresentationFormat>
  <Paragraphs>70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 3</vt:lpstr>
      <vt:lpstr>Wisp</vt:lpstr>
      <vt:lpstr>Osiguranje kvaliteta visokog obrazovanja zasnovano na ishodima učenja</vt:lpstr>
      <vt:lpstr>Ishodi učenja – promjena fokusa</vt:lpstr>
      <vt:lpstr>Primjena ishoda učenja – tri nivoa</vt:lpstr>
      <vt:lpstr>Stubovi razvoja studijskih programa</vt:lpstr>
      <vt:lpstr>Iskustva procesa akreditacije studijskog programa</vt:lpstr>
      <vt:lpstr>Matrica pokrivenosti ishoda učenja</vt:lpstr>
      <vt:lpstr>Kriteriji akreditacije studijskih programa (BH)</vt:lpstr>
      <vt:lpstr>Interpretacije kriterija u odnosu na ishode učenja</vt:lpstr>
      <vt:lpstr>Kriterij 1: Politika osiguranja kvaliteta studijskih programa</vt:lpstr>
      <vt:lpstr>Kriterij 2: Kreiranje i usvajanje studijskih programa</vt:lpstr>
      <vt:lpstr>Kriterij 3: Učenje, poučavanje i vrednovanje usmjereni na studenta</vt:lpstr>
      <vt:lpstr>Kriterij 4: Upis i napredovanje studenata, priznavanje i certificiranje</vt:lpstr>
      <vt:lpstr>Kriterij 8: Informiranje javnosti o studijskim programima</vt:lpstr>
      <vt:lpstr>Kriterij 9: Kontinuirano praćenje, periodična evaluacija i revizija studijskih programa</vt:lpstr>
      <vt:lpstr>Umjesto zaključka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ProrektorZaKvalitet</dc:creator>
  <cp:lastModifiedBy>Dusanka</cp:lastModifiedBy>
  <cp:revision>80</cp:revision>
  <dcterms:created xsi:type="dcterms:W3CDTF">2021-04-22T13:57:33Z</dcterms:created>
  <dcterms:modified xsi:type="dcterms:W3CDTF">2024-03-14T23:23:10Z</dcterms:modified>
</cp:coreProperties>
</file>